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3" r:id="rId1"/>
  </p:sldMasterIdLst>
  <p:sldIdLst>
    <p:sldId id="256" r:id="rId2"/>
    <p:sldId id="297" r:id="rId3"/>
    <p:sldId id="301" r:id="rId4"/>
    <p:sldId id="302" r:id="rId5"/>
    <p:sldId id="299" r:id="rId6"/>
    <p:sldId id="300" r:id="rId7"/>
    <p:sldId id="303" r:id="rId8"/>
  </p:sldIdLst>
  <p:sldSz cx="9144000" cy="6858000" type="screen4x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7" autoAdjust="0"/>
    <p:restoredTop sz="94660"/>
  </p:normalViewPr>
  <p:slideViewPr>
    <p:cSldViewPr snapToGrid="0" snapToObjects="1">
      <p:cViewPr varScale="1">
        <p:scale>
          <a:sx n="46" d="100"/>
          <a:sy n="46" d="100"/>
        </p:scale>
        <p:origin x="-97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CN" smtClean="0"/>
              <a:t>Click to edit Master subtitle style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21D82-B395-B54F-9001-30C4382F6334}" type="datetimeFigureOut">
              <a:rPr lang="en-US" smtClean="0"/>
              <a:pPr/>
              <a:t>8/8/2013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17D900-6945-904A-9D90-17CA0BF2F2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21D82-B395-B54F-9001-30C4382F6334}" type="datetimeFigureOut">
              <a:rPr lang="en-US" smtClean="0"/>
              <a:pPr/>
              <a:t>8/8/2013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17D900-6945-904A-9D90-17CA0BF2F2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21D82-B395-B54F-9001-30C4382F6334}" type="datetimeFigureOut">
              <a:rPr lang="en-US" smtClean="0"/>
              <a:pPr/>
              <a:t>8/8/2013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17D900-6945-904A-9D90-17CA0BF2F2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21D82-B395-B54F-9001-30C4382F6334}" type="datetimeFigureOut">
              <a:rPr lang="en-US" smtClean="0"/>
              <a:pPr/>
              <a:t>8/8/2013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17D900-6945-904A-9D90-17CA0BF2F2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21D82-B395-B54F-9001-30C4382F6334}" type="datetimeFigureOut">
              <a:rPr lang="en-US" smtClean="0"/>
              <a:pPr/>
              <a:t>8/8/2013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17D900-6945-904A-9D90-17CA0BF2F2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21D82-B395-B54F-9001-30C4382F6334}" type="datetimeFigureOut">
              <a:rPr lang="en-US" smtClean="0"/>
              <a:pPr/>
              <a:t>8/8/2013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17D900-6945-904A-9D90-17CA0BF2F2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21D82-B395-B54F-9001-30C4382F6334}" type="datetimeFigureOut">
              <a:rPr lang="en-US" smtClean="0"/>
              <a:pPr/>
              <a:t>8/8/2013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17D900-6945-904A-9D90-17CA0BF2F2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21D82-B395-B54F-9001-30C4382F6334}" type="datetimeFigureOut">
              <a:rPr lang="en-US" smtClean="0"/>
              <a:pPr/>
              <a:t>8/8/2013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17D900-6945-904A-9D90-17CA0BF2F2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21D82-B395-B54F-9001-30C4382F6334}" type="datetimeFigureOut">
              <a:rPr lang="en-US" smtClean="0"/>
              <a:pPr/>
              <a:t>8/8/2013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17D900-6945-904A-9D90-17CA0BF2F2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21D82-B395-B54F-9001-30C4382F6334}" type="datetimeFigureOut">
              <a:rPr lang="en-US" smtClean="0"/>
              <a:pPr/>
              <a:t>8/8/2013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17D900-6945-904A-9D90-17CA0BF2F2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21D82-B395-B54F-9001-30C4382F6334}" type="datetimeFigureOut">
              <a:rPr lang="en-US" smtClean="0"/>
              <a:pPr/>
              <a:t>8/8/2013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17D900-6945-904A-9D90-17CA0BF2F2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021D82-B395-B54F-9001-30C4382F6334}" type="datetimeFigureOut">
              <a:rPr lang="en-US" smtClean="0"/>
              <a:pPr/>
              <a:t>8/8/2013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17D900-6945-904A-9D90-17CA0BF2F28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tatoeba.org/eng/sentences/show/8718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3087968"/>
            <a:ext cx="9144000" cy="2422814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Aharoni" pitchFamily="2" charset="-79"/>
                <a:cs typeface="Aharoni" pitchFamily="2" charset="-79"/>
              </a:rPr>
              <a:t/>
            </a:r>
            <a:br>
              <a:rPr lang="en-US" dirty="0" smtClean="0">
                <a:latin typeface="Aharoni" pitchFamily="2" charset="-79"/>
                <a:cs typeface="Aharoni" pitchFamily="2" charset="-79"/>
              </a:rPr>
            </a:br>
            <a:r>
              <a:rPr lang="en-US" dirty="0" smtClean="0">
                <a:latin typeface="Aharoni" pitchFamily="2" charset="-79"/>
                <a:cs typeface="Aharoni" pitchFamily="2" charset="-79"/>
              </a:rPr>
              <a:t>Language </a:t>
            </a:r>
            <a:r>
              <a:rPr lang="en-US" dirty="0" smtClean="0">
                <a:latin typeface="Aharoni" pitchFamily="2" charset="-79"/>
                <a:cs typeface="Aharoni" pitchFamily="2" charset="-79"/>
              </a:rPr>
              <a:t>Teaching and </a:t>
            </a:r>
            <a:r>
              <a:rPr lang="en-US" dirty="0" smtClean="0">
                <a:latin typeface="Aharoni" pitchFamily="2" charset="-79"/>
                <a:cs typeface="Aharoni" pitchFamily="2" charset="-79"/>
              </a:rPr>
              <a:t>Learning:  </a:t>
            </a:r>
            <a:r>
              <a:rPr lang="en-US" dirty="0" smtClean="0">
                <a:latin typeface="Aharoni" pitchFamily="2" charset="-79"/>
                <a:cs typeface="Aharoni" pitchFamily="2" charset="-79"/>
              </a:rPr>
              <a:t>Making a Lasting </a:t>
            </a:r>
            <a:r>
              <a:rPr lang="en-US" dirty="0" smtClean="0">
                <a:latin typeface="Aharoni" pitchFamily="2" charset="-79"/>
                <a:cs typeface="Aharoni" pitchFamily="2" charset="-79"/>
              </a:rPr>
              <a:t>Impression through  Deep Learning</a:t>
            </a:r>
            <a:r>
              <a:rPr lang="en-US" dirty="0" smtClean="0">
                <a:latin typeface="Aharoni" pitchFamily="2" charset="-79"/>
                <a:cs typeface="Aharoni" pitchFamily="2" charset="-79"/>
              </a:rPr>
              <a:t/>
            </a:r>
            <a:br>
              <a:rPr lang="en-US" dirty="0" smtClean="0">
                <a:latin typeface="Aharoni" pitchFamily="2" charset="-79"/>
                <a:cs typeface="Aharoni" pitchFamily="2" charset="-79"/>
              </a:rPr>
            </a:br>
            <a:r>
              <a:rPr lang="en-US" dirty="0" smtClean="0"/>
              <a:t>by Dinah Armstead</a:t>
            </a:r>
            <a:br>
              <a:rPr lang="en-US" dirty="0" smtClean="0"/>
            </a:br>
            <a:r>
              <a:rPr lang="en-US" dirty="0" smtClean="0"/>
              <a:t>Shanghai, China</a:t>
            </a:r>
            <a:br>
              <a:rPr lang="en-US" dirty="0" smtClean="0"/>
            </a:br>
            <a:r>
              <a:rPr lang="en-US" dirty="0" smtClean="0"/>
              <a:t>July 6, 2013</a:t>
            </a:r>
            <a:endParaRPr lang="en-US" dirty="0"/>
          </a:p>
        </p:txBody>
      </p:sp>
      <p:pic>
        <p:nvPicPr>
          <p:cNvPr id="6" name="Picture 5" descr="world-fac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0745" y="-1"/>
            <a:ext cx="3920836" cy="2613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832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800" y="304800"/>
            <a:ext cx="8712200" cy="5715000"/>
          </a:xfrm>
        </p:spPr>
        <p:txBody>
          <a:bodyPr>
            <a:normAutofit fontScale="90000"/>
          </a:bodyPr>
          <a:lstStyle/>
          <a:p>
            <a:r>
              <a:rPr lang="en-US" i="1" dirty="0" smtClean="0"/>
              <a:t>      </a:t>
            </a:r>
            <a:r>
              <a:rPr lang="en-US" i="1" dirty="0" smtClean="0"/>
              <a:t>     </a:t>
            </a:r>
            <a:r>
              <a:rPr lang="en-US" sz="3100" i="1" dirty="0" smtClean="0"/>
              <a:t>Listening  </a:t>
            </a:r>
            <a:r>
              <a:rPr lang="en-US" sz="3100" i="1" dirty="0" smtClean="0"/>
              <a:t>     Writing  </a:t>
            </a:r>
            <a:br>
              <a:rPr lang="en-US" sz="3100" i="1" dirty="0" smtClean="0"/>
            </a:br>
            <a:r>
              <a:rPr lang="en-US" sz="3100" i="1" dirty="0" smtClean="0"/>
              <a:t>Reading </a:t>
            </a:r>
            <a:r>
              <a:rPr lang="en-US" sz="3100" i="1" dirty="0"/>
              <a:t>	</a:t>
            </a:r>
            <a:r>
              <a:rPr lang="en-US" sz="3100" i="1" dirty="0" smtClean="0"/>
              <a:t>Speaking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Songs- great mnemonic tools</a:t>
            </a:r>
            <a:br>
              <a:rPr lang="en-US" dirty="0" smtClean="0"/>
            </a:br>
            <a:r>
              <a:rPr lang="en-US" dirty="0" smtClean="0"/>
              <a:t>Stories- perfect for meaningful contexts.</a:t>
            </a:r>
            <a:br>
              <a:rPr lang="en-US" dirty="0" smtClean="0"/>
            </a:br>
            <a:r>
              <a:rPr lang="en-US" sz="3600" dirty="0" smtClean="0"/>
              <a:t>Story-Songs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1300" dirty="0" smtClean="0"/>
              <a:t>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Technology </a:t>
            </a:r>
            <a:r>
              <a:rPr lang="en-US" dirty="0" smtClean="0"/>
              <a:t>Tools:</a:t>
            </a:r>
            <a:br>
              <a:rPr lang="en-US" dirty="0" smtClean="0"/>
            </a:br>
            <a:r>
              <a:rPr lang="en-US" dirty="0" smtClean="0"/>
              <a:t>1.PollsEverywhere.com</a:t>
            </a:r>
            <a:br>
              <a:rPr lang="en-US" dirty="0" smtClean="0"/>
            </a:br>
            <a:r>
              <a:rPr lang="en-US" dirty="0" smtClean="0"/>
              <a:t>2. </a:t>
            </a:r>
            <a:r>
              <a:rPr lang="en-US" dirty="0" err="1" smtClean="0"/>
              <a:t>Cellphone</a:t>
            </a:r>
            <a:r>
              <a:rPr lang="en-US" dirty="0" smtClean="0"/>
              <a:t> activity 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5" name="Picture 4" descr="us china yen yang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0925" y="304800"/>
            <a:ext cx="1524000" cy="15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832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17874" y="1016000"/>
            <a:ext cx="5140325" cy="5003800"/>
          </a:xfrm>
        </p:spPr>
        <p:txBody>
          <a:bodyPr>
            <a:normAutofit/>
          </a:bodyPr>
          <a:lstStyle/>
          <a:p>
            <a:r>
              <a:rPr lang="en-US" dirty="0" smtClean="0"/>
              <a:t> ESL WEB Resources: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latin typeface="Aharoni" pitchFamily="2" charset="-79"/>
                <a:cs typeface="Aharoni" pitchFamily="2" charset="-79"/>
              </a:rPr>
              <a:t>www.Quizlet.com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- flashcards</a:t>
            </a:r>
            <a:br>
              <a:rPr lang="en-US" dirty="0" smtClean="0"/>
            </a:br>
            <a:r>
              <a:rPr lang="en-US" dirty="0" smtClean="0"/>
              <a:t>-vocabulary lists</a:t>
            </a:r>
            <a:br>
              <a:rPr lang="en-US" dirty="0" smtClean="0"/>
            </a:br>
            <a:r>
              <a:rPr lang="en-US" dirty="0" smtClean="0"/>
              <a:t>-vocabulary games</a:t>
            </a:r>
            <a:br>
              <a:rPr lang="en-US" dirty="0" smtClean="0"/>
            </a:br>
            <a:r>
              <a:rPr lang="en-US" dirty="0" smtClean="0"/>
              <a:t>- vocabulary quizzes</a:t>
            </a:r>
            <a:endParaRPr lang="en-US" dirty="0"/>
          </a:p>
        </p:txBody>
      </p:sp>
      <p:pic>
        <p:nvPicPr>
          <p:cNvPr id="5" name="Picture 4" descr="us china yen yang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4749" y="1016000"/>
            <a:ext cx="2143125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832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1" y="0"/>
            <a:ext cx="7536872" cy="18288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4900" dirty="0" smtClean="0">
                <a:latin typeface="Aharoni" pitchFamily="2" charset="-79"/>
                <a:cs typeface="Aharoni" pitchFamily="2" charset="-79"/>
              </a:rPr>
              <a:t/>
            </a:r>
            <a:br>
              <a:rPr lang="en-US" sz="4900" dirty="0" smtClean="0">
                <a:latin typeface="Aharoni" pitchFamily="2" charset="-79"/>
                <a:cs typeface="Aharoni" pitchFamily="2" charset="-79"/>
              </a:rPr>
            </a:br>
            <a:r>
              <a:rPr lang="en-US" sz="4900" dirty="0" smtClean="0">
                <a:latin typeface="Aharoni" pitchFamily="2" charset="-79"/>
                <a:cs typeface="Aharoni" pitchFamily="2" charset="-79"/>
              </a:rPr>
              <a:t>comprehensible input + 1 </a:t>
            </a:r>
            <a:r>
              <a:rPr lang="en-US" sz="4900" dirty="0" smtClean="0">
                <a:latin typeface="Aharoni" pitchFamily="2" charset="-79"/>
                <a:cs typeface="Aharoni" pitchFamily="2" charset="-79"/>
              </a:rPr>
              <a:t/>
            </a:r>
            <a:br>
              <a:rPr lang="en-US" sz="4900" dirty="0" smtClean="0">
                <a:latin typeface="Aharoni" pitchFamily="2" charset="-79"/>
                <a:cs typeface="Aharoni" pitchFamily="2" charset="-79"/>
              </a:rPr>
            </a:br>
            <a:r>
              <a:rPr lang="en-US" sz="4900" dirty="0" err="1" smtClean="0">
                <a:latin typeface="Aharoni" pitchFamily="2" charset="-79"/>
                <a:cs typeface="Aharoni" pitchFamily="2" charset="-79"/>
              </a:rPr>
              <a:t>Krashen</a:t>
            </a:r>
            <a:endParaRPr lang="en-US" sz="4900" dirty="0"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9" name="Picture 8" descr="shaun the sheep relaxed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1" y="2379730"/>
            <a:ext cx="2819048" cy="1619048"/>
          </a:xfrm>
          <a:prstGeom prst="rect">
            <a:avLst/>
          </a:prstGeom>
        </p:spPr>
      </p:pic>
      <p:pic>
        <p:nvPicPr>
          <p:cNvPr id="11" name="Picture 10" descr="shaun the sheep dot com.bm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4111" y="3596468"/>
            <a:ext cx="3533424" cy="2202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832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807732"/>
            <a:ext cx="7772400" cy="4462166"/>
          </a:xfrm>
        </p:spPr>
        <p:txBody>
          <a:bodyPr>
            <a:normAutofit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1.  THINK ABOUT THIS PICTURE</a:t>
            </a:r>
            <a:br>
              <a:rPr lang="en-US" dirty="0" smtClean="0"/>
            </a:br>
            <a:r>
              <a:rPr lang="en-US" dirty="0" smtClean="0"/>
              <a:t>2.  DESCRIBE THIS PICTURE TO YOUR PARTNER.</a:t>
            </a:r>
            <a:endParaRPr lang="en-US" dirty="0"/>
          </a:p>
        </p:txBody>
      </p:sp>
      <p:pic>
        <p:nvPicPr>
          <p:cNvPr id="3" name="Picture 2" descr="AfricaFaceMap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04400" y="2807732"/>
            <a:ext cx="3635041" cy="2423361"/>
          </a:xfrm>
          <a:prstGeom prst="rect">
            <a:avLst/>
          </a:prstGeom>
        </p:spPr>
      </p:pic>
      <p:pic>
        <p:nvPicPr>
          <p:cNvPr id="4" name="Picture 3" descr="china flag pin on glob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4400" y="-251589"/>
            <a:ext cx="4324129" cy="3059321"/>
          </a:xfrm>
          <a:prstGeom prst="rect">
            <a:avLst/>
          </a:prstGeom>
        </p:spPr>
      </p:pic>
      <p:pic>
        <p:nvPicPr>
          <p:cNvPr id="6" name="Picture 5" descr="shaun sheep off the baa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1800" y="367268"/>
            <a:ext cx="6197600" cy="4035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832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hina flag pin on glob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6345" y="3403825"/>
            <a:ext cx="4324129" cy="3059321"/>
          </a:xfrm>
          <a:prstGeom prst="rect">
            <a:avLst/>
          </a:prstGeom>
        </p:spPr>
      </p:pic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1105657" y="1276350"/>
            <a:ext cx="7165507" cy="1570759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Arial" pitchFamily="34" charset="0"/>
                <a:hlinkClick r:id="rId3"/>
              </a:rPr>
              <a:t>L'acquisition</a:t>
            </a: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Arial" pitchFamily="34" charset="0"/>
                <a:hlinkClick r:id="rId3"/>
              </a:rPr>
              <a:t> du </a:t>
            </a:r>
            <a:r>
              <a:rPr kumimoji="0" 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Arial" pitchFamily="34" charset="0"/>
                <a:hlinkClick r:id="rId3"/>
              </a:rPr>
              <a:t>langage</a:t>
            </a: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Arial" pitchFamily="34" charset="0"/>
                <a:hlinkClick r:id="rId3"/>
              </a:rPr>
              <a:t> </a:t>
            </a:r>
            <a:r>
              <a:rPr kumimoji="0" 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Arial" pitchFamily="34" charset="0"/>
                <a:hlinkClick r:id="rId3"/>
              </a:rPr>
              <a:t>demande</a:t>
            </a: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Arial" pitchFamily="34" charset="0"/>
                <a:hlinkClick r:id="rId3"/>
              </a:rPr>
              <a:t> de la </a:t>
            </a:r>
            <a:r>
              <a:rPr kumimoji="0" 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Arial" pitchFamily="34" charset="0"/>
                <a:hlinkClick r:id="rId3"/>
              </a:rPr>
              <a:t>créativité</a:t>
            </a: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Arial" pitchFamily="34" charset="0"/>
                <a:hlinkClick r:id="rId3"/>
              </a:rPr>
              <a:t>.</a:t>
            </a:r>
            <a:endParaRPr kumimoji="0" lang="en-US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7832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2860" y="3828248"/>
            <a:ext cx="7772400" cy="2422814"/>
          </a:xfrm>
        </p:spPr>
        <p:txBody>
          <a:bodyPr>
            <a:normAutofit/>
          </a:bodyPr>
          <a:lstStyle/>
          <a:p>
            <a:r>
              <a:rPr lang="en-US" dirty="0" smtClean="0"/>
              <a:t>THANK YOU!</a:t>
            </a:r>
            <a:endParaRPr lang="en-US" dirty="0"/>
          </a:p>
        </p:txBody>
      </p:sp>
      <p:pic>
        <p:nvPicPr>
          <p:cNvPr id="4" name="Picture 3" descr="china flag pin on glob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0874" y="1082842"/>
            <a:ext cx="4324129" cy="3059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832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368</TotalTime>
  <Words>19</Words>
  <Application>Microsoft Office PowerPoint</Application>
  <PresentationFormat>On-screen Show (4:3)</PresentationFormat>
  <Paragraphs>8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 Language Teaching and Learning:  Making a Lasting Impression through  Deep Learning by Dinah Armstead Shanghai, China July 6, 2013</vt:lpstr>
      <vt:lpstr>           Listening       Writing   Reading  Speaking  Songs- great mnemonic tools Stories- perfect for meaningful contexts. Story-Songs   Technology Tools: 1.PollsEverywhere.com 2. Cellphone activity  </vt:lpstr>
      <vt:lpstr> ESL WEB Resources:  www.Quizlet.com - flashcards -vocabulary lists -vocabulary games - vocabulary quizzes</vt:lpstr>
      <vt:lpstr>   comprehensible input + 1  Krashen</vt:lpstr>
      <vt:lpstr> 1.  THINK ABOUT THIS PICTURE 2.  DESCRIBE THIS PICTURE TO YOUR PARTNER.</vt:lpstr>
      <vt:lpstr>PowerPoint Presentation</vt:lpstr>
      <vt:lpstr>THANK YOU!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Grace Householder</dc:creator>
  <cp:lastModifiedBy>Dinah</cp:lastModifiedBy>
  <cp:revision>44</cp:revision>
  <dcterms:created xsi:type="dcterms:W3CDTF">2013-06-26T14:24:06Z</dcterms:created>
  <dcterms:modified xsi:type="dcterms:W3CDTF">2013-08-08T21:10:34Z</dcterms:modified>
</cp:coreProperties>
</file>